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2" r:id="rId2"/>
    <p:sldId id="666" r:id="rId3"/>
    <p:sldId id="547" r:id="rId4"/>
    <p:sldId id="667" r:id="rId5"/>
    <p:sldId id="256" r:id="rId6"/>
    <p:sldId id="610" r:id="rId7"/>
    <p:sldId id="668" r:id="rId8"/>
    <p:sldId id="625" r:id="rId9"/>
    <p:sldId id="670" r:id="rId10"/>
    <p:sldId id="669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416700-2447-4DC6-8B03-7EAAAC7C5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12F019D-F448-42FC-AA2A-35D860D21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8D2260-10BB-4C0B-92EE-CB32B40F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48626DA-8CFD-4F14-9CC5-3CCE01C0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349C31-D398-4BA7-93E2-C93F90AEB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973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782A3F-58EA-4264-B7D0-3F6DC59A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E119687-421C-47CE-90FC-FBFBDD11A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074ACF-82EC-46CB-A0A0-7E762236B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62EAE3-96FE-4A54-B370-5DA8A2377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4A4782-4619-44F1-A2DF-E582FABF9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642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E608C83-6726-4AF4-ADAA-F9EF76786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37C11FF-67ED-45A8-8D0B-417EF207E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5C5586-2AC9-4D78-AC27-A3C1378E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1557D4-E650-459A-ACC5-4393F428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E9DF0F-6B07-44D3-85CD-F78094B0E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735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1D5E6B-AC91-4753-9C7E-CFA33374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B323EF9-A1AB-429B-BBA5-803D0052A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8450CC-C43F-4475-9F03-A8DB4128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B2BC1B-C1C7-4AD9-A515-036545B0A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8A7C3C-8633-428E-80F9-9C62F1E2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10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F8FC3C-C53B-4482-A5C5-5153C9265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88A6942-FBDE-47AB-A767-32CFF18AC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B811C0-A529-4C12-8A44-A6C9C143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D5A635-6192-4011-942B-EEF93A98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1E1A30-90D6-4AE9-85B2-BFBFC8D6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86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2B73B0-6784-4E0E-98C7-5F6116A6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78B651-2051-4811-B3F1-62716A93A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0F7FEF3-A665-4BB6-8AEA-E9D11A631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98DCD0A-262B-45F3-BFA4-28DC2BF3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26E5BB8-B1CB-4B3D-8065-46C94D76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7AD20CD-5D6C-40A9-8981-4ABB5074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56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B72417-B042-46F5-84FE-C642284C3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F732318-D5D5-4003-8E68-48F3434C2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4E2B9DC-935D-4EF0-9741-832F4F2DD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D6D2442-8591-4B28-81FD-F065028D3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16517AC-34E8-454B-99C4-3AD661789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DB90F55-2F6D-4704-ACE2-25C0B6768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5AC2B1B-9862-4DDF-9E6C-3BAD402ED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BCB4B43-E2AB-40DF-8959-C0B96FF8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997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0420BE-2AFB-493C-A7A6-F4405B45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38ED1AF-5F1C-40E5-8C7A-46A893AD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08D532A-D1F0-4B12-8569-99597F93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11BF7D9-B274-49CA-B04A-91D13A12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51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862AFC8-9F50-415A-963F-5AA6D879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13CE698-0A60-46CC-9A02-08BEACA9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DA644D0-BB8B-4029-AD99-2B8D04015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255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2FB600-D5D8-49BC-8B7A-F159DDE10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DD7162-01DD-4BB3-B6A2-A03EAA9C6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527FEE-53ED-4B4C-B194-CBEAE4D50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21F0C8-B9A9-4324-A2E4-4FF80358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DEB2F1-216E-4A26-9EC5-8F9C4652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C6219E5-7912-453C-A587-BB82035F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408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206D74-A7F6-4F46-834A-DF64EA04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6762405-8582-4CAC-8F98-D8165C77B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833AE66-BEED-4297-815E-A2E9F3BD1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37AB36D-0BFF-4C9B-9077-7A05739CC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430F-8ED8-4345-B713-4A9BE5603F6E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19A4AF6-F462-4661-A47F-EE11D0EF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FE1B5B2-C105-4F7C-AD10-BCEBF2E6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814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6ED8D0-D3B3-4261-97A8-63BA999F8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4423EF-984C-4F32-9DD2-EBA90B410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035AB2-69B8-439F-8D66-A7AAB2E53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A430F-8ED8-4345-B713-4A9BE5603F6E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A27C24-2EC6-4444-A1B1-57287CDC4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10010B-B31C-43BF-BF8F-A059651C0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87D6-13C2-4176-BB87-1AEAFF6E2F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054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4BC902-0225-420C-B162-3C3631674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2022</a:t>
            </a:r>
            <a:r>
              <a:rPr lang="ko-KR" altLang="en-US" sz="4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상반기 회원가입 심의</a:t>
            </a:r>
            <a:br>
              <a:rPr lang="en-US" altLang="ko-KR" sz="4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endParaRPr lang="ko-KR" altLang="en-US" sz="4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A3E5843-5D64-442A-8655-0E6E143D1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108" y="5735637"/>
            <a:ext cx="1983783" cy="52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4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D4553-AC6F-483B-9313-14D85E69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49" y="57875"/>
            <a:ext cx="10515600" cy="662781"/>
          </a:xfrm>
        </p:spPr>
        <p:txBody>
          <a:bodyPr>
            <a:normAutofit/>
          </a:bodyPr>
          <a:lstStyle/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6.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전속 계약 </a:t>
            </a:r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프로모션 작가</a:t>
            </a:r>
            <a:endParaRPr lang="ko-KR" alt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DE2D32-DCD8-48C1-B029-B74958E345B3}"/>
              </a:ext>
            </a:extLst>
          </p:cNvPr>
          <p:cNvSpPr txBox="1"/>
          <p:nvPr/>
        </p:nvSpPr>
        <p:spPr>
          <a:xfrm>
            <a:off x="516517" y="776327"/>
            <a:ext cx="11232858" cy="2543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400" b="1" kern="0" dirty="0">
                <a:solidFill>
                  <a:srgbClr val="000000"/>
                </a:solidFill>
                <a:latin typeface="+mn-ea"/>
              </a:rPr>
              <a:t>전속 계약 작가 </a:t>
            </a: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: </a:t>
            </a: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b="1" kern="0" dirty="0">
              <a:solidFill>
                <a:srgbClr val="000000"/>
              </a:solidFill>
              <a:latin typeface="+mn-ea"/>
            </a:endParaRP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b="1" kern="0" dirty="0">
              <a:solidFill>
                <a:srgbClr val="000000"/>
              </a:solidFill>
              <a:latin typeface="+mn-ea"/>
            </a:endParaRP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400" b="1" kern="0" dirty="0">
                <a:solidFill>
                  <a:srgbClr val="000000"/>
                </a:solidFill>
                <a:latin typeface="+mn-ea"/>
              </a:rPr>
              <a:t>주요 프로모션 작가 </a:t>
            </a: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: </a:t>
            </a: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b="1" kern="0" dirty="0">
              <a:solidFill>
                <a:srgbClr val="000000"/>
              </a:solidFill>
              <a:latin typeface="+mn-ea"/>
            </a:endParaRP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b="1" kern="0" dirty="0">
              <a:solidFill>
                <a:srgbClr val="000000"/>
              </a:solidFill>
              <a:latin typeface="+mn-ea"/>
            </a:endParaRP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4A648-F19F-4C2D-BED8-0302CCD2449D}"/>
              </a:ext>
            </a:extLst>
          </p:cNvPr>
          <p:cNvSpPr txBox="1"/>
          <p:nvPr/>
        </p:nvSpPr>
        <p:spPr>
          <a:xfrm>
            <a:off x="5604704" y="338950"/>
            <a:ext cx="716918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 err="1">
                <a:solidFill>
                  <a:srgbClr val="0070C0"/>
                </a:solidFill>
              </a:rPr>
              <a:t>맑은고딕</a:t>
            </a:r>
            <a:r>
              <a:rPr lang="ko-KR" altLang="en-US" sz="1050" dirty="0">
                <a:solidFill>
                  <a:srgbClr val="0070C0"/>
                </a:solidFill>
              </a:rPr>
              <a:t> </a:t>
            </a:r>
            <a:r>
              <a:rPr lang="en-US" altLang="ko-KR" sz="1050" dirty="0">
                <a:solidFill>
                  <a:srgbClr val="0070C0"/>
                </a:solidFill>
              </a:rPr>
              <a:t>14</a:t>
            </a:r>
            <a:r>
              <a:rPr lang="ko-KR" altLang="en-US" sz="1050" dirty="0">
                <a:solidFill>
                  <a:srgbClr val="0070C0"/>
                </a:solidFill>
              </a:rPr>
              <a:t>포인트로 작성할 것</a:t>
            </a: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9FE96FA0-AB16-4813-BF9E-03C6C611A874}"/>
              </a:ext>
            </a:extLst>
          </p:cNvPr>
          <p:cNvSpPr txBox="1">
            <a:spLocks/>
          </p:cNvSpPr>
          <p:nvPr/>
        </p:nvSpPr>
        <p:spPr>
          <a:xfrm>
            <a:off x="60209" y="3281364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7.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온라인 채널 운영 여부</a:t>
            </a:r>
            <a:endParaRPr lang="ko-KR" alt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DAC4CB-BCD6-47F5-BFA6-1F955B04DB1A}"/>
              </a:ext>
            </a:extLst>
          </p:cNvPr>
          <p:cNvSpPr txBox="1"/>
          <p:nvPr/>
        </p:nvSpPr>
        <p:spPr>
          <a:xfrm>
            <a:off x="507277" y="4267671"/>
            <a:ext cx="11232858" cy="259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400" b="1" kern="0" dirty="0">
                <a:solidFill>
                  <a:srgbClr val="000000"/>
                </a:solidFill>
                <a:latin typeface="+mn-ea"/>
              </a:rPr>
              <a:t>홈페이지 주소 </a:t>
            </a: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:</a:t>
            </a: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SNS – </a:t>
            </a:r>
            <a:r>
              <a:rPr lang="ko-KR" altLang="en-US" sz="1400" b="1" kern="0" dirty="0">
                <a:solidFill>
                  <a:srgbClr val="000000"/>
                </a:solidFill>
                <a:latin typeface="+mn-ea"/>
              </a:rPr>
              <a:t>인스타그램 주소 </a:t>
            </a: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: </a:t>
            </a: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b="1" kern="0" dirty="0">
              <a:solidFill>
                <a:srgbClr val="000000"/>
              </a:solidFill>
              <a:latin typeface="+mn-ea"/>
            </a:endParaRP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SNS – </a:t>
            </a:r>
            <a:r>
              <a:rPr lang="ko-KR" altLang="en-US" sz="1400" b="1" kern="0" dirty="0">
                <a:solidFill>
                  <a:srgbClr val="000000"/>
                </a:solidFill>
                <a:latin typeface="+mn-ea"/>
              </a:rPr>
              <a:t>페이스북 주소 </a:t>
            </a: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: </a:t>
            </a:r>
          </a:p>
          <a:p>
            <a:pPr marL="6350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400" dirty="0">
              <a:latin typeface="+mn-ea"/>
            </a:endParaRPr>
          </a:p>
          <a:p>
            <a:endParaRPr lang="en-US" altLang="ko-KR" sz="1400" b="1" dirty="0">
              <a:latin typeface="+mn-ea"/>
            </a:endParaRPr>
          </a:p>
          <a:p>
            <a:endParaRPr lang="ko-KR" alt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EF7CC3-8FF8-4F38-802C-4C238E1D61AD}"/>
              </a:ext>
            </a:extLst>
          </p:cNvPr>
          <p:cNvSpPr txBox="1"/>
          <p:nvPr/>
        </p:nvSpPr>
        <p:spPr>
          <a:xfrm>
            <a:off x="5022813" y="3396185"/>
            <a:ext cx="716918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운영중인 온라인 채널</a:t>
            </a:r>
            <a:r>
              <a:rPr lang="en-US" altLang="ko-KR" sz="1050" dirty="0">
                <a:solidFill>
                  <a:srgbClr val="0070C0"/>
                </a:solidFill>
              </a:rPr>
              <a:t>(</a:t>
            </a:r>
            <a:r>
              <a:rPr lang="ko-KR" altLang="en-US" sz="1050" dirty="0">
                <a:solidFill>
                  <a:srgbClr val="0070C0"/>
                </a:solidFill>
              </a:rPr>
              <a:t>홈페이지</a:t>
            </a:r>
            <a:r>
              <a:rPr lang="en-US" altLang="ko-KR" sz="1050" dirty="0">
                <a:solidFill>
                  <a:srgbClr val="0070C0"/>
                </a:solidFill>
              </a:rPr>
              <a:t>, SNS)</a:t>
            </a:r>
            <a:r>
              <a:rPr lang="ko-KR" altLang="en-US" sz="1050" dirty="0">
                <a:solidFill>
                  <a:srgbClr val="0070C0"/>
                </a:solidFill>
              </a:rPr>
              <a:t> 주소 명기 및 캡처 이미지 첨부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 err="1">
                <a:solidFill>
                  <a:srgbClr val="0070C0"/>
                </a:solidFill>
              </a:rPr>
              <a:t>맑은고딕</a:t>
            </a:r>
            <a:r>
              <a:rPr lang="ko-KR" altLang="en-US" sz="1050" dirty="0">
                <a:solidFill>
                  <a:srgbClr val="0070C0"/>
                </a:solidFill>
              </a:rPr>
              <a:t> </a:t>
            </a:r>
            <a:r>
              <a:rPr lang="en-US" altLang="ko-KR" sz="1050" dirty="0">
                <a:solidFill>
                  <a:srgbClr val="0070C0"/>
                </a:solidFill>
              </a:rPr>
              <a:t>14</a:t>
            </a:r>
            <a:r>
              <a:rPr lang="ko-KR" altLang="en-US" sz="1050" dirty="0">
                <a:solidFill>
                  <a:srgbClr val="0070C0"/>
                </a:solidFill>
              </a:rPr>
              <a:t>포인트로 작성할 것</a:t>
            </a:r>
          </a:p>
        </p:txBody>
      </p:sp>
    </p:spTree>
    <p:extLst>
      <p:ext uri="{BB962C8B-B14F-4D97-AF65-F5344CB8AC3E}">
        <p14:creationId xmlns:p14="http://schemas.microsoft.com/office/powerpoint/2010/main" val="215135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B4903C-5F39-47CE-ABA1-2A5D17888D71}"/>
              </a:ext>
            </a:extLst>
          </p:cNvPr>
          <p:cNvSpPr txBox="1"/>
          <p:nvPr/>
        </p:nvSpPr>
        <p:spPr>
          <a:xfrm>
            <a:off x="4106704" y="1569095"/>
            <a:ext cx="429838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갤러리 정보 및 대표자 약력</a:t>
            </a: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대표자 자기소개서</a:t>
            </a: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전시공간 외부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내부 전경 사진</a:t>
            </a: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기획전 실적 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최근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년간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342900" indent="-342900">
              <a:buAutoNum type="arabicPeriod"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아트페어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참여실적 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최근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년간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342900" indent="-342900">
              <a:buAutoNum type="arabicPeriod"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전속 계약 </a:t>
            </a:r>
            <a:r>
              <a:rPr lang="en-US" altLang="ko-KR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프로모션 작가</a:t>
            </a: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온라인 채널 운영 여부</a:t>
            </a:r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sz="2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400" b="1" dirty="0">
                <a:solidFill>
                  <a:srgbClr val="0070C0"/>
                </a:solidFill>
                <a:latin typeface="+mn-ea"/>
              </a:rPr>
              <a:t>*</a:t>
            </a:r>
            <a:r>
              <a:rPr lang="ko-KR" altLang="en-US" sz="1400" b="1" dirty="0">
                <a:solidFill>
                  <a:srgbClr val="0070C0"/>
                </a:solidFill>
                <a:latin typeface="+mn-ea"/>
              </a:rPr>
              <a:t>기획전시 증빙자료는 </a:t>
            </a:r>
            <a:r>
              <a:rPr lang="en-US" altLang="ko-KR" sz="1400" b="1" dirty="0">
                <a:solidFill>
                  <a:srgbClr val="0070C0"/>
                </a:solidFill>
                <a:latin typeface="+mn-ea"/>
              </a:rPr>
              <a:t>pdf</a:t>
            </a:r>
            <a:r>
              <a:rPr lang="ko-KR" altLang="en-US" sz="1400" b="1" dirty="0">
                <a:solidFill>
                  <a:srgbClr val="0070C0"/>
                </a:solidFill>
                <a:latin typeface="+mn-ea"/>
              </a:rPr>
              <a:t>형식으로 별도첨부 가능 </a:t>
            </a:r>
            <a:endParaRPr lang="en-US" altLang="ko-KR" sz="1400" b="1" dirty="0">
              <a:solidFill>
                <a:srgbClr val="0070C0"/>
              </a:solidFill>
              <a:latin typeface="+mn-ea"/>
            </a:endParaRPr>
          </a:p>
          <a:p>
            <a:endParaRPr lang="ko-KR" altLang="en-US" dirty="0"/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54EF1AF7-61FF-464E-9149-114CB5BBCDF6}"/>
              </a:ext>
            </a:extLst>
          </p:cNvPr>
          <p:cNvSpPr txBox="1">
            <a:spLocks/>
          </p:cNvSpPr>
          <p:nvPr/>
        </p:nvSpPr>
        <p:spPr>
          <a:xfrm>
            <a:off x="1524000" y="330750"/>
            <a:ext cx="91440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심의서류</a:t>
            </a:r>
          </a:p>
        </p:txBody>
      </p:sp>
    </p:spTree>
    <p:extLst>
      <p:ext uri="{BB962C8B-B14F-4D97-AF65-F5344CB8AC3E}">
        <p14:creationId xmlns:p14="http://schemas.microsoft.com/office/powerpoint/2010/main" val="320251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D4553-AC6F-483B-9313-14D85E69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5" y="57875"/>
            <a:ext cx="10515600" cy="662781"/>
          </a:xfrm>
        </p:spPr>
        <p:txBody>
          <a:bodyPr>
            <a:normAutofit/>
          </a:bodyPr>
          <a:lstStyle/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갤러리 정보 및 대표자 약력</a:t>
            </a:r>
            <a:endParaRPr lang="ko-KR" altLang="en-US" sz="3200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3B2882-A4F3-448B-8738-A4F508CA0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91" y="956190"/>
            <a:ext cx="9559426" cy="5503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b="1" dirty="0">
                <a:latin typeface="+mn-ea"/>
              </a:rPr>
              <a:t>[</a:t>
            </a:r>
            <a:r>
              <a:rPr lang="ko-KR" altLang="en-US" sz="1800" b="1" dirty="0">
                <a:latin typeface="+mn-ea"/>
              </a:rPr>
              <a:t>갤러리 정보</a:t>
            </a:r>
            <a:r>
              <a:rPr lang="en-US" altLang="ko-KR" sz="1800" b="1" dirty="0">
                <a:latin typeface="+mn-ea"/>
              </a:rPr>
              <a:t>]</a:t>
            </a:r>
          </a:p>
          <a:p>
            <a:pPr marL="0" indent="0">
              <a:buNone/>
            </a:pPr>
            <a:r>
              <a:rPr lang="ko-KR" altLang="en-US" sz="1400" b="1" dirty="0">
                <a:latin typeface="+mn-ea"/>
              </a:rPr>
              <a:t>갤러리명</a:t>
            </a:r>
            <a:r>
              <a:rPr lang="en-US" altLang="ko-KR" sz="1400" b="1" dirty="0">
                <a:latin typeface="+mn-ea"/>
              </a:rPr>
              <a:t>:  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*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국문 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/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영문</a:t>
            </a:r>
            <a:endParaRPr lang="en-US" altLang="ko-KR" sz="1400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ko-KR" altLang="en-US" sz="1400" b="1" dirty="0">
                <a:latin typeface="+mn-ea"/>
              </a:rPr>
              <a:t>주     소 </a:t>
            </a:r>
            <a:r>
              <a:rPr lang="en-US" altLang="ko-KR" sz="1400" b="1" dirty="0">
                <a:latin typeface="+mn-ea"/>
              </a:rPr>
              <a:t>: 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*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도로명주소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 (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우편번호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ko-KR" altLang="en-US" sz="1400" b="1" dirty="0">
                <a:latin typeface="+mn-ea"/>
              </a:rPr>
              <a:t>개 관 일 </a:t>
            </a:r>
            <a:r>
              <a:rPr lang="en-US" altLang="ko-KR" sz="1400" b="1" dirty="0">
                <a:latin typeface="+mn-ea"/>
              </a:rPr>
              <a:t>: </a:t>
            </a:r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*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사업자등록증상의 일자로 명기</a:t>
            </a:r>
            <a:endParaRPr lang="en-US" altLang="ko-KR" sz="1400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ko-KR" altLang="en-US" sz="1400" b="1" i="0" u="none" strike="noStrike" baseline="0" dirty="0">
                <a:latin typeface="+mn-ea"/>
              </a:rPr>
              <a:t>전화번호</a:t>
            </a:r>
            <a:r>
              <a:rPr lang="en-US" altLang="ko-KR" sz="1400" b="1" i="0" u="none" strike="noStrike" baseline="0" dirty="0">
                <a:latin typeface="+mn-ea"/>
              </a:rPr>
              <a:t>: </a:t>
            </a:r>
          </a:p>
          <a:p>
            <a:pPr marL="0" indent="0">
              <a:buNone/>
            </a:pPr>
            <a:r>
              <a:rPr lang="ko-KR" altLang="en-US" sz="1400" b="1" dirty="0">
                <a:latin typeface="+mn-ea"/>
              </a:rPr>
              <a:t>홈페이지</a:t>
            </a:r>
            <a:r>
              <a:rPr lang="en-US" altLang="ko-KR" sz="1400" b="1" dirty="0">
                <a:latin typeface="+mn-ea"/>
              </a:rPr>
              <a:t>:</a:t>
            </a:r>
            <a:endParaRPr lang="en-US" altLang="ko-KR" sz="1400" b="0" i="0" u="none" strike="noStrike" baseline="0" dirty="0">
              <a:latin typeface="+mn-ea"/>
            </a:endParaRPr>
          </a:p>
          <a:p>
            <a:pPr marL="0" indent="0">
              <a:buNone/>
            </a:pPr>
            <a:endParaRPr lang="en-US" altLang="ko-KR" sz="1800" dirty="0">
              <a:latin typeface="+mn-ea"/>
            </a:endParaRPr>
          </a:p>
          <a:p>
            <a:pPr marL="0" indent="0">
              <a:buNone/>
            </a:pPr>
            <a:endParaRPr lang="en-US" altLang="ko-KR" sz="1800" dirty="0">
              <a:latin typeface="+mn-ea"/>
            </a:endParaRPr>
          </a:p>
          <a:p>
            <a:pPr marL="0" indent="0">
              <a:buNone/>
            </a:pPr>
            <a:r>
              <a:rPr lang="en-US" altLang="ko-KR" sz="1800" b="1" dirty="0">
                <a:latin typeface="+mn-ea"/>
              </a:rPr>
              <a:t>[</a:t>
            </a:r>
            <a:r>
              <a:rPr lang="ko-KR" altLang="en-US" sz="1800" b="1" dirty="0">
                <a:latin typeface="+mn-ea"/>
              </a:rPr>
              <a:t>대표자 약력</a:t>
            </a:r>
            <a:r>
              <a:rPr lang="en-US" altLang="ko-KR" sz="1800" b="1" dirty="0">
                <a:latin typeface="+mn-ea"/>
              </a:rPr>
              <a:t>]</a:t>
            </a:r>
            <a:endParaRPr lang="ko-KR" altLang="en-US" sz="1800" b="1" i="0" u="none" strike="noStrike" baseline="0" dirty="0">
              <a:solidFill>
                <a:srgbClr val="000000"/>
              </a:solidFill>
              <a:latin typeface="+mn-ea"/>
            </a:endParaRPr>
          </a:p>
          <a:p>
            <a:pPr marL="0" marR="96810" indent="0">
              <a:buNone/>
            </a:pPr>
            <a:r>
              <a:rPr lang="ko-KR" altLang="en-US" sz="1400" b="1" i="0" strike="noStrike" baseline="0" dirty="0">
                <a:latin typeface="+mn-ea"/>
              </a:rPr>
              <a:t>대표자명 </a:t>
            </a:r>
            <a:r>
              <a:rPr lang="en-US" altLang="ko-KR" sz="1400" b="1" i="0" strike="noStrike" baseline="0" dirty="0">
                <a:latin typeface="+mn-ea"/>
              </a:rPr>
              <a:t>: 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*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공동대표자의 경우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복수명기 </a:t>
            </a:r>
            <a:r>
              <a:rPr lang="en-US" altLang="ko-KR" sz="1400" b="1" dirty="0">
                <a:solidFill>
                  <a:srgbClr val="0070C0"/>
                </a:solidFill>
                <a:latin typeface="+mn-ea"/>
              </a:rPr>
              <a:t>(* </a:t>
            </a:r>
            <a:r>
              <a:rPr lang="ko-KR" altLang="en-US" sz="1400" b="1" dirty="0">
                <a:solidFill>
                  <a:srgbClr val="0070C0"/>
                </a:solidFill>
                <a:latin typeface="+mn-ea"/>
              </a:rPr>
              <a:t>핸드폰 연락처 명기</a:t>
            </a:r>
            <a:r>
              <a:rPr lang="en-US" altLang="ko-KR" sz="1400" b="1" dirty="0">
                <a:solidFill>
                  <a:srgbClr val="0070C0"/>
                </a:solidFill>
                <a:latin typeface="+mn-ea"/>
              </a:rPr>
              <a:t>)</a:t>
            </a:r>
            <a:endParaRPr lang="en-US" altLang="ko-KR" sz="1400" b="1" i="0" strike="noStrike" baseline="0" dirty="0">
              <a:latin typeface="+mn-ea"/>
            </a:endParaRPr>
          </a:p>
          <a:p>
            <a:pPr marL="0" marR="96810" indent="0" algn="l">
              <a:buNone/>
            </a:pPr>
            <a:r>
              <a:rPr lang="ko-KR" altLang="en-US" sz="1400" b="1" i="0" strike="noStrike" baseline="0" dirty="0">
                <a:latin typeface="+mn-ea"/>
              </a:rPr>
              <a:t>생년월일 </a:t>
            </a:r>
            <a:r>
              <a:rPr lang="en-US" altLang="ko-KR" sz="1400" b="1" i="0" strike="noStrike" baseline="0" dirty="0">
                <a:latin typeface="+mn-ea"/>
              </a:rPr>
              <a:t>:</a:t>
            </a:r>
            <a:r>
              <a:rPr lang="ko-KR" altLang="en-US" sz="1400" b="1" i="0" strike="noStrike" baseline="0" dirty="0">
                <a:latin typeface="+mn-ea"/>
              </a:rPr>
              <a:t> </a:t>
            </a:r>
            <a:endParaRPr lang="en-US" altLang="ko-KR" sz="1400" b="1" i="0" strike="noStrike" baseline="0" dirty="0">
              <a:latin typeface="+mn-ea"/>
            </a:endParaRPr>
          </a:p>
          <a:p>
            <a:pPr marL="0" marR="96810" indent="0" algn="l">
              <a:buNone/>
            </a:pPr>
            <a:r>
              <a:rPr lang="ko-KR" altLang="en-US" sz="1400" b="1" i="0" strike="noStrike" baseline="0" dirty="0">
                <a:latin typeface="+mn-ea"/>
              </a:rPr>
              <a:t>학      력 </a:t>
            </a:r>
            <a:r>
              <a:rPr lang="en-US" altLang="ko-KR" sz="1400" b="1" i="0" strike="noStrike" baseline="0" dirty="0">
                <a:latin typeface="+mn-ea"/>
              </a:rPr>
              <a:t>:</a:t>
            </a:r>
          </a:p>
          <a:p>
            <a:pPr marL="0" marR="96810" indent="0" algn="l">
              <a:buNone/>
            </a:pPr>
            <a:endParaRPr lang="ko-KR" altLang="en-US" sz="1400" b="1" i="0" strike="noStrike" baseline="0" dirty="0">
              <a:latin typeface="+mn-ea"/>
            </a:endParaRPr>
          </a:p>
          <a:p>
            <a:pPr marL="0" marR="96810" indent="0" algn="l">
              <a:buNone/>
            </a:pPr>
            <a:r>
              <a:rPr lang="ko-KR" altLang="en-US" sz="1400" b="1" i="0" strike="noStrike" baseline="0" dirty="0">
                <a:latin typeface="+mn-ea"/>
              </a:rPr>
              <a:t>이      력 </a:t>
            </a:r>
            <a:r>
              <a:rPr lang="en-US" altLang="ko-KR" sz="1400" b="1" i="0" strike="noStrike" baseline="0" dirty="0">
                <a:latin typeface="+mn-ea"/>
              </a:rPr>
              <a:t>: </a:t>
            </a:r>
          </a:p>
          <a:p>
            <a:pPr marL="0" marR="96810" indent="0" algn="l">
              <a:buNone/>
            </a:pPr>
            <a:endParaRPr lang="en-US" altLang="ko-KR" sz="1600" b="1" dirty="0">
              <a:latin typeface="+mn-ea"/>
            </a:endParaRPr>
          </a:p>
          <a:p>
            <a:pPr marL="0" marR="96810" indent="0" algn="l">
              <a:buNone/>
            </a:pPr>
            <a:endParaRPr lang="en-US" altLang="ko-KR" sz="1600" b="1" i="0" strike="noStrike" baseline="0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9C58AA9-22CF-47E1-9FBD-7DC826663449}"/>
              </a:ext>
            </a:extLst>
          </p:cNvPr>
          <p:cNvSpPr/>
          <p:nvPr/>
        </p:nvSpPr>
        <p:spPr>
          <a:xfrm>
            <a:off x="8513860" y="3839952"/>
            <a:ext cx="1448109" cy="17563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대표자 </a:t>
            </a:r>
            <a:endParaRPr lang="en-US" altLang="ko-KR" sz="1100" dirty="0"/>
          </a:p>
          <a:p>
            <a:pPr algn="ctr"/>
            <a:r>
              <a:rPr lang="ko-KR" altLang="en-US" sz="1100" dirty="0"/>
              <a:t>이미지 삽입</a:t>
            </a:r>
            <a:endParaRPr lang="en-US" altLang="ko-KR" sz="1100" dirty="0"/>
          </a:p>
          <a:p>
            <a:pPr algn="ctr"/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C1E2AB-7C72-421B-8384-58F9630154F5}"/>
              </a:ext>
            </a:extLst>
          </p:cNvPr>
          <p:cNvSpPr txBox="1"/>
          <p:nvPr/>
        </p:nvSpPr>
        <p:spPr>
          <a:xfrm>
            <a:off x="516391" y="6459369"/>
            <a:ext cx="6097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96810" indent="0" algn="l">
              <a:buNone/>
            </a:pPr>
            <a:r>
              <a:rPr lang="en-US" altLang="ko-KR" sz="1050" dirty="0">
                <a:solidFill>
                  <a:srgbClr val="0070C0"/>
                </a:solidFill>
                <a:latin typeface="Avenir Next LT Pro Light" panose="020B0304020202020204" pitchFamily="34" charset="0"/>
              </a:rPr>
              <a:t>* </a:t>
            </a:r>
            <a:r>
              <a:rPr lang="ko-KR" altLang="en-US" sz="1050" dirty="0">
                <a:solidFill>
                  <a:srgbClr val="0070C0"/>
                </a:solidFill>
                <a:latin typeface="Avenir Next LT Pro Light" panose="020B0304020202020204" pitchFamily="34" charset="0"/>
              </a:rPr>
              <a:t>갤러리 소개 내용 추가 원할 시 페이지 추가하여 작성할 것</a:t>
            </a:r>
            <a:endParaRPr lang="ko-KR" altLang="en-US" sz="1050" i="0" strike="noStrike" baseline="0" dirty="0">
              <a:solidFill>
                <a:srgbClr val="0070C0"/>
              </a:solidFill>
              <a:latin typeface="Avenir Next LT Pro Light" panose="020B03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BBC6DC-54A8-4D17-8260-C3AE75188077}"/>
              </a:ext>
            </a:extLst>
          </p:cNvPr>
          <p:cNvSpPr txBox="1"/>
          <p:nvPr/>
        </p:nvSpPr>
        <p:spPr>
          <a:xfrm>
            <a:off x="8441801" y="844023"/>
            <a:ext cx="3495555" cy="1112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b="1" dirty="0">
                <a:latin typeface="+mn-ea"/>
              </a:rPr>
              <a:t>[</a:t>
            </a:r>
            <a:r>
              <a:rPr lang="ko-KR" altLang="en-US" b="1" dirty="0">
                <a:latin typeface="+mn-ea"/>
              </a:rPr>
              <a:t>대표자 외 운영인력</a:t>
            </a:r>
            <a:r>
              <a:rPr lang="en-US" altLang="ko-KR" b="1" dirty="0">
                <a:latin typeface="+mn-ea"/>
              </a:rPr>
              <a:t>]</a:t>
            </a:r>
            <a:r>
              <a:rPr lang="ko-KR" altLang="en-US" b="1" dirty="0">
                <a:latin typeface="+mn-ea"/>
              </a:rPr>
              <a:t> </a:t>
            </a:r>
            <a:r>
              <a:rPr lang="en-US" altLang="ko-KR" b="1" dirty="0">
                <a:latin typeface="+mn-ea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b="1" dirty="0">
                <a:latin typeface="+mn-ea"/>
              </a:rPr>
              <a:t>정규직</a:t>
            </a:r>
            <a:r>
              <a:rPr lang="en-US" altLang="ko-KR" sz="1050" dirty="0">
                <a:latin typeface="+mn-ea"/>
              </a:rPr>
              <a:t>(</a:t>
            </a:r>
            <a:r>
              <a:rPr lang="ko-KR" altLang="en-US" sz="1050" dirty="0">
                <a:latin typeface="+mn-ea"/>
              </a:rPr>
              <a:t>사대보험有</a:t>
            </a:r>
            <a:r>
              <a:rPr lang="en-US" altLang="ko-KR" sz="1050" dirty="0">
                <a:latin typeface="+mn-ea"/>
              </a:rPr>
              <a:t>)</a:t>
            </a:r>
            <a:r>
              <a:rPr lang="ko-KR" altLang="en-US" sz="1050" dirty="0">
                <a:latin typeface="+mn-ea"/>
              </a:rPr>
              <a:t> </a:t>
            </a:r>
            <a:r>
              <a:rPr lang="en-US" altLang="ko-KR" sz="1400" b="1" dirty="0">
                <a:latin typeface="+mn-ea"/>
              </a:rPr>
              <a:t>- ( </a:t>
            </a:r>
            <a:r>
              <a:rPr lang="ko-KR" altLang="en-US" sz="1100" dirty="0">
                <a:solidFill>
                  <a:srgbClr val="0070C0"/>
                </a:solidFill>
                <a:latin typeface="+mn-ea"/>
              </a:rPr>
              <a:t>숫자</a:t>
            </a:r>
            <a:r>
              <a:rPr lang="ko-KR" altLang="en-US" sz="1400" dirty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ko-KR" sz="1400" b="1" dirty="0">
                <a:latin typeface="+mn-ea"/>
              </a:rPr>
              <a:t>)</a:t>
            </a:r>
            <a:r>
              <a:rPr lang="ko-KR" altLang="en-US" sz="1400" b="1" dirty="0">
                <a:latin typeface="+mn-ea"/>
              </a:rPr>
              <a:t>인</a:t>
            </a:r>
            <a:r>
              <a:rPr lang="en-US" altLang="ko-KR" sz="1400" b="1" dirty="0">
                <a:latin typeface="+mn-ea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b="1" dirty="0">
                <a:latin typeface="+mn-ea"/>
              </a:rPr>
              <a:t>비정규직 </a:t>
            </a:r>
            <a:r>
              <a:rPr lang="en-US" altLang="ko-KR" sz="1400" b="1" dirty="0">
                <a:latin typeface="+mn-ea"/>
              </a:rPr>
              <a:t>- ( </a:t>
            </a:r>
            <a:r>
              <a:rPr lang="ko-KR" altLang="en-US" sz="1100" dirty="0">
                <a:solidFill>
                  <a:srgbClr val="0070C0"/>
                </a:solidFill>
                <a:latin typeface="+mn-ea"/>
              </a:rPr>
              <a:t>숫자</a:t>
            </a:r>
            <a:r>
              <a:rPr lang="en-US" altLang="ko-KR" sz="1100" b="1" dirty="0">
                <a:latin typeface="+mn-ea"/>
              </a:rPr>
              <a:t> </a:t>
            </a:r>
            <a:r>
              <a:rPr lang="en-US" altLang="ko-KR" sz="1400" b="1" dirty="0">
                <a:latin typeface="+mn-ea"/>
              </a:rPr>
              <a:t>)</a:t>
            </a:r>
            <a:r>
              <a:rPr lang="ko-KR" altLang="en-US" sz="1400" b="1" dirty="0">
                <a:latin typeface="+mn-ea"/>
              </a:rPr>
              <a:t>인</a:t>
            </a:r>
            <a:endParaRPr lang="ko-KR" altLang="en-US" sz="1400" b="1" i="0" u="none" strike="noStrike" baseline="0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853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156F3DA4-2ED1-4A08-830A-FC62130CC751}"/>
              </a:ext>
            </a:extLst>
          </p:cNvPr>
          <p:cNvSpPr txBox="1">
            <a:spLocks/>
          </p:cNvSpPr>
          <p:nvPr/>
        </p:nvSpPr>
        <p:spPr>
          <a:xfrm>
            <a:off x="69449" y="57875"/>
            <a:ext cx="10515600" cy="979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대표자 자기소개서</a:t>
            </a:r>
            <a:endParaRPr lang="en-US" altLang="ko-KR" sz="1050" dirty="0">
              <a:solidFill>
                <a:srgbClr val="0070C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CE745B-A892-4996-B081-BE8B4CAED342}"/>
              </a:ext>
            </a:extLst>
          </p:cNvPr>
          <p:cNvSpPr txBox="1"/>
          <p:nvPr/>
        </p:nvSpPr>
        <p:spPr>
          <a:xfrm>
            <a:off x="525099" y="626303"/>
            <a:ext cx="26853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*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자유형식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000" dirty="0" err="1">
                <a:solidFill>
                  <a:srgbClr val="0070C0"/>
                </a:solidFill>
                <a:latin typeface="+mn-ea"/>
              </a:rPr>
              <a:t>맑은고딕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14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포인트로 작성할 것</a:t>
            </a:r>
          </a:p>
        </p:txBody>
      </p:sp>
    </p:spTree>
    <p:extLst>
      <p:ext uri="{BB962C8B-B14F-4D97-AF65-F5344CB8AC3E}">
        <p14:creationId xmlns:p14="http://schemas.microsoft.com/office/powerpoint/2010/main" val="406450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156F3DA4-2ED1-4A08-830A-FC62130CC751}"/>
              </a:ext>
            </a:extLst>
          </p:cNvPr>
          <p:cNvSpPr txBox="1">
            <a:spLocks/>
          </p:cNvSpPr>
          <p:nvPr/>
        </p:nvSpPr>
        <p:spPr>
          <a:xfrm>
            <a:off x="57875" y="20930"/>
            <a:ext cx="10515600" cy="6071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전시공간 외부</a:t>
            </a:r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내부 전경 사진 </a:t>
            </a:r>
            <a:r>
              <a:rPr lang="en-US" altLang="ko-KR" sz="1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전시장 전용면적 평수 명기</a:t>
            </a:r>
            <a:r>
              <a:rPr lang="en-US" altLang="ko-KR" sz="1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 </a:t>
            </a:r>
            <a:r>
              <a:rPr lang="ko-KR" altLang="en-US" sz="1400" b="1" dirty="0">
                <a:solidFill>
                  <a:srgbClr val="0070C0"/>
                </a:solidFill>
                <a:latin typeface="+mn-ea"/>
                <a:ea typeface="+mn-ea"/>
              </a:rPr>
              <a:t>숫자</a:t>
            </a:r>
            <a:r>
              <a:rPr lang="en-US" altLang="ko-KR" sz="1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1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C492BA-BF03-49A8-844E-E92F4DF9673C}"/>
              </a:ext>
            </a:extLst>
          </p:cNvPr>
          <p:cNvSpPr txBox="1"/>
          <p:nvPr/>
        </p:nvSpPr>
        <p:spPr>
          <a:xfrm>
            <a:off x="625763" y="688308"/>
            <a:ext cx="854594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  <a:latin typeface="+mn-ea"/>
                <a:ea typeface="+mn-ea"/>
              </a:rPr>
              <a:t>전시장 전경은 </a:t>
            </a:r>
            <a:r>
              <a:rPr lang="en-US" altLang="ko-KR" sz="1050" dirty="0">
                <a:solidFill>
                  <a:srgbClr val="0070C0"/>
                </a:solidFill>
                <a:latin typeface="+mn-ea"/>
                <a:ea typeface="+mn-ea"/>
              </a:rPr>
              <a:t>4</a:t>
            </a:r>
            <a:r>
              <a:rPr lang="ko-KR" altLang="en-US" sz="1050" dirty="0">
                <a:solidFill>
                  <a:srgbClr val="0070C0"/>
                </a:solidFill>
                <a:latin typeface="+mn-ea"/>
                <a:ea typeface="+mn-ea"/>
              </a:rPr>
              <a:t>컷 이상 첨부할 것</a:t>
            </a:r>
            <a:endParaRPr lang="en-US" altLang="ko-KR" sz="1050" dirty="0">
              <a:solidFill>
                <a:srgbClr val="0070C0"/>
              </a:solidFill>
              <a:latin typeface="+mn-ea"/>
              <a:ea typeface="+mn-ea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  <a:latin typeface="+mn-ea"/>
                <a:ea typeface="+mn-ea"/>
              </a:rPr>
              <a:t>사무실과 수장고 등을 제외한 실제 전시장 전용면적 평수 명기할 것 </a:t>
            </a:r>
            <a:r>
              <a:rPr lang="en-US" altLang="ko-KR" sz="1050" b="1" dirty="0">
                <a:solidFill>
                  <a:srgbClr val="0070C0"/>
                </a:solidFill>
                <a:latin typeface="+mn-ea"/>
                <a:ea typeface="+mn-ea"/>
              </a:rPr>
              <a:t>(</a:t>
            </a:r>
            <a:r>
              <a:rPr lang="ko-KR" altLang="en-US" sz="1050" b="1" dirty="0">
                <a:solidFill>
                  <a:srgbClr val="0070C0"/>
                </a:solidFill>
                <a:latin typeface="+mn-ea"/>
                <a:ea typeface="+mn-ea"/>
              </a:rPr>
              <a:t>전용면적 </a:t>
            </a:r>
            <a:r>
              <a:rPr lang="en-US" altLang="ko-KR" sz="1050" b="1" dirty="0">
                <a:solidFill>
                  <a:srgbClr val="0070C0"/>
                </a:solidFill>
                <a:latin typeface="+mn-ea"/>
                <a:ea typeface="+mn-ea"/>
              </a:rPr>
              <a:t>: </a:t>
            </a:r>
            <a:r>
              <a:rPr lang="ko-KR" altLang="en-US" sz="1050" b="1" dirty="0">
                <a:solidFill>
                  <a:srgbClr val="0070C0"/>
                </a:solidFill>
                <a:latin typeface="+mn-ea"/>
                <a:ea typeface="+mn-ea"/>
              </a:rPr>
              <a:t>출입구</a:t>
            </a:r>
            <a:r>
              <a:rPr lang="en-US" altLang="ko-KR" sz="1050" b="1" dirty="0">
                <a:solidFill>
                  <a:srgbClr val="0070C0"/>
                </a:solidFill>
                <a:latin typeface="+mn-ea"/>
                <a:ea typeface="+mn-ea"/>
              </a:rPr>
              <a:t>, </a:t>
            </a:r>
            <a:r>
              <a:rPr lang="ko-KR" altLang="en-US" sz="1050" b="1" dirty="0">
                <a:solidFill>
                  <a:srgbClr val="0070C0"/>
                </a:solidFill>
                <a:latin typeface="+mn-ea"/>
                <a:ea typeface="+mn-ea"/>
              </a:rPr>
              <a:t>계단 등 공용면적을 제외한 전시장 바닥 면적</a:t>
            </a:r>
            <a:r>
              <a:rPr lang="en-US" altLang="ko-KR" sz="1050" b="1" dirty="0">
                <a:solidFill>
                  <a:srgbClr val="0070C0"/>
                </a:solidFill>
                <a:latin typeface="+mn-ea"/>
                <a:ea typeface="+mn-ea"/>
              </a:rPr>
              <a:t>)</a:t>
            </a:r>
            <a:endParaRPr lang="ko-KR" altLang="en-US" sz="105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68B8178-A6E1-4C93-B6FB-49EC4E6C7B71}"/>
              </a:ext>
            </a:extLst>
          </p:cNvPr>
          <p:cNvSpPr/>
          <p:nvPr/>
        </p:nvSpPr>
        <p:spPr>
          <a:xfrm>
            <a:off x="441944" y="1550774"/>
            <a:ext cx="3271074" cy="2180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/>
              <a:t>갤러리 외부 사진</a:t>
            </a:r>
            <a:endParaRPr lang="ko-KR" altLang="en-US" sz="14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F9CB815-61E5-493A-8FC3-6551E89482DF}"/>
              </a:ext>
            </a:extLst>
          </p:cNvPr>
          <p:cNvSpPr/>
          <p:nvPr/>
        </p:nvSpPr>
        <p:spPr>
          <a:xfrm>
            <a:off x="5050477" y="1504243"/>
            <a:ext cx="3269849" cy="243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갤러리 내부 사진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2B151D3-1CC0-46AA-876A-4FC5E4FD92D3}"/>
              </a:ext>
            </a:extLst>
          </p:cNvPr>
          <p:cNvSpPr/>
          <p:nvPr/>
        </p:nvSpPr>
        <p:spPr>
          <a:xfrm>
            <a:off x="8455363" y="1504243"/>
            <a:ext cx="3269849" cy="243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갤러리 내부 사진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FE45757-2CAD-4E5E-ACE2-F3BB6D8BE506}"/>
              </a:ext>
            </a:extLst>
          </p:cNvPr>
          <p:cNvSpPr/>
          <p:nvPr/>
        </p:nvSpPr>
        <p:spPr>
          <a:xfrm>
            <a:off x="5052407" y="4052602"/>
            <a:ext cx="3269849" cy="243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갤러리 내부 사진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3A9A238-4DE8-4ACA-A8EF-FE4EE7C05B30}"/>
              </a:ext>
            </a:extLst>
          </p:cNvPr>
          <p:cNvSpPr/>
          <p:nvPr/>
        </p:nvSpPr>
        <p:spPr>
          <a:xfrm>
            <a:off x="8457293" y="4052602"/>
            <a:ext cx="3269849" cy="243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갤러리 내부 사진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3D4A626-158E-452C-9F62-A53EC9E0C79E}"/>
              </a:ext>
            </a:extLst>
          </p:cNvPr>
          <p:cNvSpPr/>
          <p:nvPr/>
        </p:nvSpPr>
        <p:spPr>
          <a:xfrm>
            <a:off x="437326" y="3882956"/>
            <a:ext cx="3271074" cy="2180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/>
              <a:t>갤러리 외부 사진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6222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D4553-AC6F-483B-9313-14D85E69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7" y="46180"/>
            <a:ext cx="10515600" cy="662781"/>
          </a:xfrm>
        </p:spPr>
        <p:txBody>
          <a:bodyPr>
            <a:normAutofit/>
          </a:bodyPr>
          <a:lstStyle/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기획전 실적</a:t>
            </a:r>
            <a:endParaRPr lang="ko-KR" alt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DE2D32-DCD8-48C1-B029-B74958E345B3}"/>
              </a:ext>
            </a:extLst>
          </p:cNvPr>
          <p:cNvSpPr txBox="1"/>
          <p:nvPr/>
        </p:nvSpPr>
        <p:spPr>
          <a:xfrm>
            <a:off x="579065" y="1332832"/>
            <a:ext cx="1123285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kern="1300" dirty="0">
                <a:latin typeface="+mn-ea"/>
              </a:rPr>
              <a:t>&lt;2022&gt; </a:t>
            </a:r>
          </a:p>
          <a:p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2022.00.00~00.00,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전시타이틀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참여작가</a:t>
            </a:r>
            <a:endParaRPr lang="en-US" altLang="ko-KR" sz="1400" kern="0" dirty="0">
              <a:solidFill>
                <a:srgbClr val="000000"/>
              </a:solidFill>
              <a:latin typeface="+mn-ea"/>
            </a:endParaRPr>
          </a:p>
          <a:p>
            <a:pPr marL="63500" marR="0" indent="0" algn="just" fontAlgn="base" latinLnBrk="1">
              <a:spcBef>
                <a:spcPts val="0"/>
              </a:spcBef>
              <a:spcAft>
                <a:spcPts val="0"/>
              </a:spcAft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6108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&lt;2021&gt;</a:t>
            </a:r>
          </a:p>
          <a:p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&lt;2020&gt;</a:t>
            </a:r>
          </a:p>
          <a:p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&lt;2019&gt;</a:t>
            </a:r>
          </a:p>
          <a:p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&lt;2018&gt;</a:t>
            </a:r>
          </a:p>
          <a:p>
            <a:endParaRPr lang="en-US" altLang="ko-KR" b="1" dirty="0">
              <a:latin typeface="Avenir Next LT Pro Light" panose="020B0304020202020204" pitchFamily="34" charset="0"/>
              <a:ea typeface="+mj-ea"/>
            </a:endParaRP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3704C4-6517-419F-9B07-C2B16771AC34}"/>
              </a:ext>
            </a:extLst>
          </p:cNvPr>
          <p:cNvSpPr txBox="1"/>
          <p:nvPr/>
        </p:nvSpPr>
        <p:spPr>
          <a:xfrm>
            <a:off x="2959125" y="105901"/>
            <a:ext cx="859556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대관전시</a:t>
            </a:r>
            <a:r>
              <a:rPr lang="en-US" altLang="ko-KR" sz="1050" dirty="0">
                <a:solidFill>
                  <a:srgbClr val="0070C0"/>
                </a:solidFill>
              </a:rPr>
              <a:t>, </a:t>
            </a:r>
            <a:r>
              <a:rPr lang="ko-KR" altLang="en-US" sz="1050" dirty="0">
                <a:solidFill>
                  <a:srgbClr val="0070C0"/>
                </a:solidFill>
              </a:rPr>
              <a:t>상설전시는 명기하지 말고 </a:t>
            </a:r>
            <a:r>
              <a:rPr lang="ko-KR" altLang="en-US" sz="1050" b="1" dirty="0">
                <a:solidFill>
                  <a:srgbClr val="0070C0"/>
                </a:solidFill>
              </a:rPr>
              <a:t>기획전 실적</a:t>
            </a:r>
            <a:r>
              <a:rPr lang="ko-KR" altLang="en-US" sz="1050" dirty="0">
                <a:solidFill>
                  <a:srgbClr val="0070C0"/>
                </a:solidFill>
              </a:rPr>
              <a:t>만 최근 </a:t>
            </a:r>
            <a:r>
              <a:rPr lang="en-US" altLang="ko-KR" sz="1050" dirty="0">
                <a:solidFill>
                  <a:srgbClr val="0070C0"/>
                </a:solidFill>
              </a:rPr>
              <a:t>5</a:t>
            </a:r>
            <a:r>
              <a:rPr lang="ko-KR" altLang="en-US" sz="1050" dirty="0">
                <a:solidFill>
                  <a:srgbClr val="0070C0"/>
                </a:solidFill>
              </a:rPr>
              <a:t>년 이내로 명기할 것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맑은 고딕 </a:t>
            </a:r>
            <a:r>
              <a:rPr lang="en-US" altLang="ko-KR" sz="1050" dirty="0">
                <a:solidFill>
                  <a:srgbClr val="0070C0"/>
                </a:solidFill>
              </a:rPr>
              <a:t>14</a:t>
            </a:r>
            <a:r>
              <a:rPr lang="ko-KR" altLang="en-US" sz="1050" dirty="0">
                <a:solidFill>
                  <a:srgbClr val="0070C0"/>
                </a:solidFill>
              </a:rPr>
              <a:t>포인트로 작성할 것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아래 예시와 같이 </a:t>
            </a:r>
            <a:r>
              <a:rPr lang="en-US" altLang="ko-KR" sz="1050" dirty="0">
                <a:solidFill>
                  <a:srgbClr val="0070C0"/>
                </a:solidFill>
              </a:rPr>
              <a:t>&lt;</a:t>
            </a:r>
            <a:r>
              <a:rPr lang="ko-KR" altLang="en-US" sz="1050" dirty="0">
                <a:solidFill>
                  <a:srgbClr val="0070C0"/>
                </a:solidFill>
              </a:rPr>
              <a:t>정확한 전시기간</a:t>
            </a:r>
            <a:r>
              <a:rPr lang="en-US" altLang="ko-KR" sz="1050" dirty="0">
                <a:solidFill>
                  <a:srgbClr val="0070C0"/>
                </a:solidFill>
              </a:rPr>
              <a:t>, </a:t>
            </a:r>
            <a:r>
              <a:rPr lang="ko-KR" altLang="en-US" sz="1050" dirty="0">
                <a:solidFill>
                  <a:srgbClr val="0070C0"/>
                </a:solidFill>
              </a:rPr>
              <a:t>전시타이틀</a:t>
            </a:r>
            <a:r>
              <a:rPr lang="en-US" altLang="ko-KR" sz="1050" dirty="0">
                <a:solidFill>
                  <a:srgbClr val="0070C0"/>
                </a:solidFill>
              </a:rPr>
              <a:t>, </a:t>
            </a:r>
            <a:r>
              <a:rPr lang="ko-KR" altLang="en-US" sz="1050" dirty="0">
                <a:solidFill>
                  <a:srgbClr val="0070C0"/>
                </a:solidFill>
              </a:rPr>
              <a:t>참여작가</a:t>
            </a:r>
            <a:r>
              <a:rPr lang="en-US" altLang="ko-KR" sz="1050" dirty="0">
                <a:solidFill>
                  <a:srgbClr val="0070C0"/>
                </a:solidFill>
              </a:rPr>
              <a:t>&gt;</a:t>
            </a:r>
            <a:r>
              <a:rPr lang="ko-KR" altLang="en-US" sz="1050" dirty="0">
                <a:solidFill>
                  <a:srgbClr val="0070C0"/>
                </a:solidFill>
              </a:rPr>
              <a:t> 순으로 작성할 것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최근 전시를 상단으로 하여 아래로 갈수록 이전 전시로 정렬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내용이 많을 시 페이지 추가하여 작성할 것</a:t>
            </a:r>
          </a:p>
        </p:txBody>
      </p:sp>
    </p:spTree>
    <p:extLst>
      <p:ext uri="{BB962C8B-B14F-4D97-AF65-F5344CB8AC3E}">
        <p14:creationId xmlns:p14="http://schemas.microsoft.com/office/powerpoint/2010/main" val="83040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D4553-AC6F-483B-9313-14D85E69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5" y="57875"/>
            <a:ext cx="10515600" cy="662781"/>
          </a:xfrm>
        </p:spPr>
        <p:txBody>
          <a:bodyPr>
            <a:normAutofit/>
          </a:bodyPr>
          <a:lstStyle/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[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기획전시 증빙</a:t>
            </a:r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endParaRPr lang="ko-KR" altLang="en-US" sz="32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BB3911-C999-40ED-AABD-2F9912C34C9F}"/>
              </a:ext>
            </a:extLst>
          </p:cNvPr>
          <p:cNvSpPr txBox="1"/>
          <p:nvPr/>
        </p:nvSpPr>
        <p:spPr>
          <a:xfrm>
            <a:off x="317177" y="973856"/>
            <a:ext cx="7160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1800" kern="0" dirty="0">
                <a:solidFill>
                  <a:srgbClr val="000000"/>
                </a:solidFill>
                <a:latin typeface="+mn-ea"/>
              </a:rPr>
              <a:t>2021.00.00~00.00, </a:t>
            </a:r>
            <a:r>
              <a:rPr lang="ko-KR" altLang="en-US" sz="1800" kern="0" dirty="0">
                <a:solidFill>
                  <a:srgbClr val="000000"/>
                </a:solidFill>
                <a:latin typeface="+mn-ea"/>
              </a:rPr>
              <a:t>전시타이틀</a:t>
            </a:r>
            <a:r>
              <a:rPr lang="en-US" altLang="ko-KR" sz="18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800" kern="0" dirty="0">
                <a:solidFill>
                  <a:srgbClr val="000000"/>
                </a:solidFill>
                <a:latin typeface="+mn-ea"/>
              </a:rPr>
              <a:t>참여작가</a:t>
            </a:r>
            <a:endParaRPr lang="en-US" altLang="ko-KR" sz="1800" kern="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941FB0B-3053-464F-A634-4A12AB87E258}"/>
              </a:ext>
            </a:extLst>
          </p:cNvPr>
          <p:cNvSpPr/>
          <p:nvPr/>
        </p:nvSpPr>
        <p:spPr>
          <a:xfrm>
            <a:off x="439838" y="1643605"/>
            <a:ext cx="2118167" cy="2870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전시 포스터 </a:t>
            </a:r>
            <a:r>
              <a:rPr lang="en-US" altLang="ko-KR" sz="1400" dirty="0"/>
              <a:t>/ </a:t>
            </a:r>
            <a:r>
              <a:rPr lang="ko-KR" altLang="en-US" sz="1400" dirty="0"/>
              <a:t>팜플렛</a:t>
            </a:r>
            <a:endParaRPr lang="en-US" altLang="ko-KR" sz="1400" dirty="0"/>
          </a:p>
          <a:p>
            <a:pPr algn="ctr"/>
            <a:r>
              <a:rPr lang="ko-KR" altLang="en-US" sz="1400" dirty="0"/>
              <a:t>스캔 또는 이미지 파일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7B758DA-884C-4D68-A99C-D72DB94F7D53}"/>
              </a:ext>
            </a:extLst>
          </p:cNvPr>
          <p:cNvSpPr/>
          <p:nvPr/>
        </p:nvSpPr>
        <p:spPr>
          <a:xfrm>
            <a:off x="4921168" y="1624316"/>
            <a:ext cx="3269849" cy="243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기획전시 전경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FA95E2-1EC9-4AFA-BE6A-FC3E836092E2}"/>
              </a:ext>
            </a:extLst>
          </p:cNvPr>
          <p:cNvSpPr txBox="1"/>
          <p:nvPr/>
        </p:nvSpPr>
        <p:spPr>
          <a:xfrm>
            <a:off x="3211976" y="146799"/>
            <a:ext cx="614615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kern="0" dirty="0" err="1">
                <a:solidFill>
                  <a:srgbClr val="0070C0"/>
                </a:solidFill>
                <a:latin typeface="+mn-ea"/>
              </a:rPr>
              <a:t>전시당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 전시장 이미지 </a:t>
            </a:r>
            <a:r>
              <a:rPr lang="en-US" altLang="ko-KR" sz="1050" kern="0" dirty="0">
                <a:solidFill>
                  <a:srgbClr val="0070C0"/>
                </a:solidFill>
                <a:latin typeface="+mn-ea"/>
              </a:rPr>
              <a:t>4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컷 이상 첨부</a:t>
            </a:r>
            <a:r>
              <a:rPr lang="en-US" altLang="ko-KR" sz="1050" kern="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포스터 및 팜플렛 등 홍보자료 스캔하여 첨부할 것</a:t>
            </a:r>
            <a:endParaRPr lang="en-US" altLang="ko-KR" sz="1050" kern="0" dirty="0">
              <a:solidFill>
                <a:srgbClr val="0070C0"/>
              </a:solidFill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정리된 기존 자료가 있을 시 </a:t>
            </a:r>
            <a:r>
              <a:rPr lang="en-US" altLang="ko-KR" sz="1050" b="1" dirty="0">
                <a:solidFill>
                  <a:srgbClr val="0070C0"/>
                </a:solidFill>
              </a:rPr>
              <a:t>pdf</a:t>
            </a:r>
            <a:r>
              <a:rPr lang="ko-KR" altLang="en-US" sz="1050" b="1" dirty="0">
                <a:solidFill>
                  <a:srgbClr val="0070C0"/>
                </a:solidFill>
              </a:rPr>
              <a:t> 형식으로 </a:t>
            </a:r>
            <a:r>
              <a:rPr lang="ko-KR" altLang="en-US" sz="1050" dirty="0">
                <a:solidFill>
                  <a:srgbClr val="0070C0"/>
                </a:solidFill>
              </a:rPr>
              <a:t>별도 자료 송부 가능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334CDCD5-58B4-41EC-ADD5-F0C683D761DD}"/>
              </a:ext>
            </a:extLst>
          </p:cNvPr>
          <p:cNvSpPr/>
          <p:nvPr/>
        </p:nvSpPr>
        <p:spPr>
          <a:xfrm>
            <a:off x="441768" y="4618296"/>
            <a:ext cx="3053786" cy="2013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전시 포스터 </a:t>
            </a:r>
            <a:r>
              <a:rPr lang="en-US" altLang="ko-KR" sz="1400" dirty="0"/>
              <a:t>/ </a:t>
            </a:r>
            <a:r>
              <a:rPr lang="ko-KR" altLang="en-US" sz="1400" dirty="0"/>
              <a:t>팜플렛</a:t>
            </a:r>
            <a:endParaRPr lang="en-US" altLang="ko-KR" sz="1400" dirty="0"/>
          </a:p>
          <a:p>
            <a:pPr algn="ctr"/>
            <a:r>
              <a:rPr lang="ko-KR" altLang="en-US" sz="1400" dirty="0"/>
              <a:t>스캔 또는 이미지 파일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88E1341-314A-4911-B908-9FB70B71BBDA}"/>
              </a:ext>
            </a:extLst>
          </p:cNvPr>
          <p:cNvSpPr/>
          <p:nvPr/>
        </p:nvSpPr>
        <p:spPr>
          <a:xfrm>
            <a:off x="8326054" y="1624316"/>
            <a:ext cx="3269849" cy="243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기획전시 전경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0DA859E-F030-4517-9C96-2D164301CA43}"/>
              </a:ext>
            </a:extLst>
          </p:cNvPr>
          <p:cNvSpPr/>
          <p:nvPr/>
        </p:nvSpPr>
        <p:spPr>
          <a:xfrm>
            <a:off x="4923098" y="4172675"/>
            <a:ext cx="3269849" cy="243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기획전시 전경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9D17A9A-21EB-4B3C-8F4C-69404859A19B}"/>
              </a:ext>
            </a:extLst>
          </p:cNvPr>
          <p:cNvSpPr/>
          <p:nvPr/>
        </p:nvSpPr>
        <p:spPr>
          <a:xfrm>
            <a:off x="8327984" y="4172675"/>
            <a:ext cx="3269849" cy="243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기획전시 전경</a:t>
            </a:r>
          </a:p>
        </p:txBody>
      </p:sp>
    </p:spTree>
    <p:extLst>
      <p:ext uri="{BB962C8B-B14F-4D97-AF65-F5344CB8AC3E}">
        <p14:creationId xmlns:p14="http://schemas.microsoft.com/office/powerpoint/2010/main" val="298061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D4553-AC6F-483B-9313-14D85E69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49" y="57875"/>
            <a:ext cx="10515600" cy="662781"/>
          </a:xfrm>
        </p:spPr>
        <p:txBody>
          <a:bodyPr>
            <a:normAutofit/>
          </a:bodyPr>
          <a:lstStyle/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32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아트페어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참여 실적</a:t>
            </a:r>
            <a:endParaRPr lang="ko-KR" alt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DE2D32-DCD8-48C1-B029-B74958E345B3}"/>
              </a:ext>
            </a:extLst>
          </p:cNvPr>
          <p:cNvSpPr txBox="1"/>
          <p:nvPr/>
        </p:nvSpPr>
        <p:spPr>
          <a:xfrm>
            <a:off x="479571" y="1462665"/>
            <a:ext cx="1123285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kern="1300" dirty="0">
                <a:latin typeface="+mn-ea"/>
              </a:rPr>
              <a:t>&lt;2022&gt;</a:t>
            </a:r>
          </a:p>
          <a:p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2022.00.00~00.00, </a:t>
            </a:r>
            <a:r>
              <a:rPr lang="ko-KR" altLang="en-US" sz="1400" kern="0" dirty="0" err="1">
                <a:solidFill>
                  <a:srgbClr val="000000"/>
                </a:solidFill>
                <a:latin typeface="+mn-ea"/>
              </a:rPr>
              <a:t>페어명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개최도시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참여작가</a:t>
            </a:r>
            <a:endParaRPr lang="en-US" altLang="ko-KR" sz="1400" kern="0" dirty="0">
              <a:solidFill>
                <a:srgbClr val="000000"/>
              </a:solidFill>
              <a:latin typeface="+mn-ea"/>
            </a:endParaRPr>
          </a:p>
          <a:p>
            <a:endParaRPr lang="en-US" altLang="ko-KR" b="1" kern="1300" dirty="0">
              <a:latin typeface="+mn-ea"/>
            </a:endParaRPr>
          </a:p>
          <a:p>
            <a:r>
              <a:rPr lang="en-US" altLang="ko-KR" b="1" kern="1300" dirty="0">
                <a:latin typeface="+mn-ea"/>
              </a:rPr>
              <a:t>&lt;2021&gt; </a:t>
            </a:r>
            <a:endParaRPr lang="en-US" altLang="ko-KR" sz="1100" kern="1300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&lt;2020&gt;</a:t>
            </a:r>
          </a:p>
          <a:p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&lt;2019&gt;</a:t>
            </a:r>
          </a:p>
          <a:p>
            <a:endParaRPr lang="en-US" altLang="ko-KR" b="1" dirty="0">
              <a:latin typeface="+mn-ea"/>
            </a:endParaRPr>
          </a:p>
          <a:p>
            <a:endParaRPr lang="en-US" altLang="ko-KR" b="1" dirty="0">
              <a:latin typeface="+mn-ea"/>
            </a:endParaRPr>
          </a:p>
          <a:p>
            <a:r>
              <a:rPr lang="en-US" altLang="ko-KR" b="1" dirty="0">
                <a:latin typeface="+mn-ea"/>
              </a:rPr>
              <a:t>&lt;2018&gt;</a:t>
            </a:r>
          </a:p>
          <a:p>
            <a:endParaRPr lang="en-US" altLang="ko-KR" b="1" dirty="0">
              <a:latin typeface="Avenir Next LT Pro Light" panose="020B0304020202020204" pitchFamily="34" charset="0"/>
              <a:ea typeface="+mj-ea"/>
            </a:endParaRPr>
          </a:p>
          <a:p>
            <a:endParaRPr lang="ko-KR" altLang="en-US" sz="1200" kern="1300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4A648-F19F-4C2D-BED8-0302CCD2449D}"/>
              </a:ext>
            </a:extLst>
          </p:cNvPr>
          <p:cNvSpPr txBox="1"/>
          <p:nvPr/>
        </p:nvSpPr>
        <p:spPr>
          <a:xfrm>
            <a:off x="4323773" y="132828"/>
            <a:ext cx="7720445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최근 </a:t>
            </a:r>
            <a:r>
              <a:rPr lang="en-US" altLang="ko-KR" sz="1050" dirty="0">
                <a:solidFill>
                  <a:srgbClr val="0070C0"/>
                </a:solidFill>
              </a:rPr>
              <a:t>5</a:t>
            </a:r>
            <a:r>
              <a:rPr lang="ko-KR" altLang="en-US" sz="1050" dirty="0" err="1">
                <a:solidFill>
                  <a:srgbClr val="0070C0"/>
                </a:solidFill>
              </a:rPr>
              <a:t>년이내</a:t>
            </a:r>
            <a:r>
              <a:rPr lang="ko-KR" altLang="en-US" sz="1050" dirty="0">
                <a:solidFill>
                  <a:srgbClr val="0070C0"/>
                </a:solidFill>
              </a:rPr>
              <a:t> 참여 </a:t>
            </a:r>
            <a:r>
              <a:rPr lang="ko-KR" altLang="en-US" sz="1050" dirty="0" err="1">
                <a:solidFill>
                  <a:srgbClr val="0070C0"/>
                </a:solidFill>
              </a:rPr>
              <a:t>아트페어</a:t>
            </a:r>
            <a:r>
              <a:rPr lang="ko-KR" altLang="en-US" sz="1050" dirty="0">
                <a:solidFill>
                  <a:srgbClr val="0070C0"/>
                </a:solidFill>
              </a:rPr>
              <a:t> 실적 명기할 것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 err="1">
                <a:solidFill>
                  <a:srgbClr val="0070C0"/>
                </a:solidFill>
              </a:rPr>
              <a:t>맑은고딕</a:t>
            </a:r>
            <a:r>
              <a:rPr lang="ko-KR" altLang="en-US" sz="1050" dirty="0">
                <a:solidFill>
                  <a:srgbClr val="0070C0"/>
                </a:solidFill>
              </a:rPr>
              <a:t> </a:t>
            </a:r>
            <a:r>
              <a:rPr lang="en-US" altLang="ko-KR" sz="1050" dirty="0">
                <a:solidFill>
                  <a:srgbClr val="0070C0"/>
                </a:solidFill>
              </a:rPr>
              <a:t>14</a:t>
            </a:r>
            <a:r>
              <a:rPr lang="ko-KR" altLang="en-US" sz="1050" dirty="0">
                <a:solidFill>
                  <a:srgbClr val="0070C0"/>
                </a:solidFill>
              </a:rPr>
              <a:t>포인트로 작성할 것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아래 예시와 같이 </a:t>
            </a:r>
            <a:r>
              <a:rPr lang="en-US" altLang="ko-KR" sz="1050" dirty="0">
                <a:solidFill>
                  <a:srgbClr val="0070C0"/>
                </a:solidFill>
              </a:rPr>
              <a:t>&lt;</a:t>
            </a:r>
            <a:r>
              <a:rPr lang="ko-KR" altLang="en-US" sz="1050" dirty="0">
                <a:solidFill>
                  <a:srgbClr val="0070C0"/>
                </a:solidFill>
              </a:rPr>
              <a:t>정확한 페어기간</a:t>
            </a:r>
            <a:r>
              <a:rPr lang="en-US" altLang="ko-KR" sz="1050" dirty="0">
                <a:solidFill>
                  <a:srgbClr val="0070C0"/>
                </a:solidFill>
              </a:rPr>
              <a:t>, </a:t>
            </a:r>
            <a:r>
              <a:rPr lang="ko-KR" altLang="en-US" sz="1050" dirty="0" err="1">
                <a:solidFill>
                  <a:srgbClr val="0070C0"/>
                </a:solidFill>
              </a:rPr>
              <a:t>페어명</a:t>
            </a:r>
            <a:r>
              <a:rPr lang="en-US" altLang="ko-KR" sz="1050" dirty="0">
                <a:solidFill>
                  <a:srgbClr val="0070C0"/>
                </a:solidFill>
              </a:rPr>
              <a:t>, </a:t>
            </a:r>
            <a:r>
              <a:rPr lang="ko-KR" altLang="en-US" sz="1050" dirty="0">
                <a:solidFill>
                  <a:srgbClr val="0070C0"/>
                </a:solidFill>
              </a:rPr>
              <a:t>참여작가</a:t>
            </a:r>
            <a:r>
              <a:rPr lang="en-US" altLang="ko-KR" sz="1050" dirty="0">
                <a:solidFill>
                  <a:srgbClr val="0070C0"/>
                </a:solidFill>
              </a:rPr>
              <a:t>&gt;</a:t>
            </a:r>
            <a:r>
              <a:rPr lang="ko-KR" altLang="en-US" sz="1050" dirty="0">
                <a:solidFill>
                  <a:srgbClr val="0070C0"/>
                </a:solidFill>
              </a:rPr>
              <a:t> 순으로 작성할 것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최근 페어를 상단으로 하여 아래로 갈수록 이전 전시로 정렬</a:t>
            </a:r>
            <a:endParaRPr lang="en-US" altLang="ko-KR" sz="105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rgbClr val="0070C0"/>
                </a:solidFill>
              </a:rPr>
              <a:t>내용이 많을 시 페이지 추가하여 작성할 것</a:t>
            </a:r>
          </a:p>
        </p:txBody>
      </p:sp>
    </p:spTree>
    <p:extLst>
      <p:ext uri="{BB962C8B-B14F-4D97-AF65-F5344CB8AC3E}">
        <p14:creationId xmlns:p14="http://schemas.microsoft.com/office/powerpoint/2010/main" val="278487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D4553-AC6F-483B-9313-14D85E69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5" y="57875"/>
            <a:ext cx="10515600" cy="662781"/>
          </a:xfrm>
        </p:spPr>
        <p:txBody>
          <a:bodyPr>
            <a:normAutofit/>
          </a:bodyPr>
          <a:lstStyle/>
          <a:p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[</a:t>
            </a:r>
            <a:r>
              <a:rPr lang="ko-KR" altLang="en-US" sz="32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아트페어</a:t>
            </a:r>
            <a:r>
              <a:rPr lang="ko-KR" altLang="en-US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증빙</a:t>
            </a:r>
            <a:r>
              <a:rPr lang="en-US" altLang="ko-KR" sz="3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endParaRPr lang="ko-KR" altLang="en-US" sz="32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BB3911-C999-40ED-AABD-2F9912C34C9F}"/>
              </a:ext>
            </a:extLst>
          </p:cNvPr>
          <p:cNvSpPr txBox="1"/>
          <p:nvPr/>
        </p:nvSpPr>
        <p:spPr>
          <a:xfrm>
            <a:off x="317177" y="973856"/>
            <a:ext cx="5308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1800" kern="0" dirty="0">
                <a:solidFill>
                  <a:srgbClr val="000000"/>
                </a:solidFill>
                <a:latin typeface="+mn-ea"/>
              </a:rPr>
              <a:t>2022.00.00~00.00, </a:t>
            </a:r>
            <a:r>
              <a:rPr lang="ko-KR" altLang="en-US" sz="1800" kern="0" dirty="0" err="1">
                <a:solidFill>
                  <a:srgbClr val="000000"/>
                </a:solidFill>
                <a:latin typeface="+mn-ea"/>
              </a:rPr>
              <a:t>페어명</a:t>
            </a:r>
            <a:r>
              <a:rPr lang="en-US" altLang="ko-KR" sz="18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800" kern="0" dirty="0">
                <a:solidFill>
                  <a:srgbClr val="000000"/>
                </a:solidFill>
                <a:latin typeface="+mn-ea"/>
              </a:rPr>
              <a:t>개최도시</a:t>
            </a:r>
            <a:r>
              <a:rPr lang="en-US" altLang="ko-KR" sz="18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800" kern="0" dirty="0">
                <a:solidFill>
                  <a:srgbClr val="000000"/>
                </a:solidFill>
                <a:latin typeface="+mn-ea"/>
              </a:rPr>
              <a:t>참여작가</a:t>
            </a:r>
            <a:endParaRPr lang="en-US" altLang="ko-KR" sz="1800" b="1" dirty="0">
              <a:latin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FA95E2-1EC9-4AFA-BE6A-FC3E836092E2}"/>
              </a:ext>
            </a:extLst>
          </p:cNvPr>
          <p:cNvSpPr txBox="1"/>
          <p:nvPr/>
        </p:nvSpPr>
        <p:spPr>
          <a:xfrm>
            <a:off x="3211976" y="146799"/>
            <a:ext cx="614615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kern="0" dirty="0" err="1">
                <a:solidFill>
                  <a:srgbClr val="0070C0"/>
                </a:solidFill>
                <a:latin typeface="+mn-ea"/>
              </a:rPr>
              <a:t>아트페어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 부스 설치 이미지 </a:t>
            </a:r>
            <a:r>
              <a:rPr lang="en-US" altLang="ko-KR" sz="1050" kern="0" dirty="0">
                <a:solidFill>
                  <a:srgbClr val="0070C0"/>
                </a:solidFill>
                <a:latin typeface="+mn-ea"/>
              </a:rPr>
              <a:t>1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컷 이상 첨부</a:t>
            </a:r>
            <a:endParaRPr lang="en-US" altLang="ko-KR" sz="1050" kern="0" dirty="0">
              <a:solidFill>
                <a:srgbClr val="0070C0"/>
              </a:solidFill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50" kern="0" dirty="0" err="1">
                <a:solidFill>
                  <a:srgbClr val="0070C0"/>
                </a:solidFill>
                <a:latin typeface="+mn-ea"/>
              </a:rPr>
              <a:t>아트페어</a:t>
            </a:r>
            <a:r>
              <a:rPr lang="ko-KR" altLang="en-US" sz="1050" kern="0" dirty="0">
                <a:solidFill>
                  <a:srgbClr val="0070C0"/>
                </a:solidFill>
                <a:latin typeface="+mn-ea"/>
              </a:rPr>
              <a:t> 도록 해당부분 스캔하여 첨부할 것</a:t>
            </a:r>
            <a:endParaRPr lang="en-US" altLang="ko-KR" sz="1050" kern="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334CDCD5-58B4-41EC-ADD5-F0C683D761DD}"/>
              </a:ext>
            </a:extLst>
          </p:cNvPr>
          <p:cNvSpPr/>
          <p:nvPr/>
        </p:nvSpPr>
        <p:spPr>
          <a:xfrm>
            <a:off x="661687" y="3875590"/>
            <a:ext cx="3561144" cy="2316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/>
              <a:t>아트페어</a:t>
            </a:r>
            <a:r>
              <a:rPr lang="ko-KR" altLang="en-US" sz="1400" dirty="0"/>
              <a:t> 부스 전경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DA8DF80-9E3A-41C1-85DE-86AD9F73B2E9}"/>
              </a:ext>
            </a:extLst>
          </p:cNvPr>
          <p:cNvSpPr/>
          <p:nvPr/>
        </p:nvSpPr>
        <p:spPr>
          <a:xfrm>
            <a:off x="663616" y="1458411"/>
            <a:ext cx="3561144" cy="2316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/>
              <a:t>아트페어</a:t>
            </a:r>
            <a:r>
              <a:rPr lang="ko-KR" altLang="en-US" sz="1400" dirty="0"/>
              <a:t> 도록</a:t>
            </a:r>
            <a:endParaRPr lang="en-US" altLang="ko-KR" sz="1400" dirty="0"/>
          </a:p>
          <a:p>
            <a:pPr algn="ctr"/>
            <a:r>
              <a:rPr lang="ko-KR" altLang="en-US" sz="1400" dirty="0"/>
              <a:t>스캔 또는 이미지 파일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958462-C336-4A37-8477-DE44AF086081}"/>
              </a:ext>
            </a:extLst>
          </p:cNvPr>
          <p:cNvSpPr txBox="1"/>
          <p:nvPr/>
        </p:nvSpPr>
        <p:spPr>
          <a:xfrm>
            <a:off x="6106449" y="987360"/>
            <a:ext cx="5308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1800" kern="0" dirty="0">
                <a:solidFill>
                  <a:srgbClr val="000000"/>
                </a:solidFill>
                <a:latin typeface="+mn-ea"/>
              </a:rPr>
              <a:t>2022.00.00~00.00, </a:t>
            </a:r>
            <a:r>
              <a:rPr lang="ko-KR" altLang="en-US" sz="1800" kern="0" dirty="0" err="1">
                <a:solidFill>
                  <a:srgbClr val="000000"/>
                </a:solidFill>
                <a:latin typeface="+mn-ea"/>
              </a:rPr>
              <a:t>페어명</a:t>
            </a:r>
            <a:r>
              <a:rPr lang="en-US" altLang="ko-KR" sz="18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800" kern="0" dirty="0">
                <a:solidFill>
                  <a:srgbClr val="000000"/>
                </a:solidFill>
                <a:latin typeface="+mn-ea"/>
              </a:rPr>
              <a:t>개최도시</a:t>
            </a:r>
            <a:r>
              <a:rPr lang="en-US" altLang="ko-KR" sz="1800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800" kern="0" dirty="0">
                <a:solidFill>
                  <a:srgbClr val="000000"/>
                </a:solidFill>
                <a:latin typeface="+mn-ea"/>
              </a:rPr>
              <a:t>참여작가</a:t>
            </a:r>
            <a:endParaRPr lang="en-US" altLang="ko-KR" sz="1800" b="1" dirty="0">
              <a:latin typeface="+mn-ea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1812ED7-B9E3-4A18-9357-E4733D84C566}"/>
              </a:ext>
            </a:extLst>
          </p:cNvPr>
          <p:cNvSpPr/>
          <p:nvPr/>
        </p:nvSpPr>
        <p:spPr>
          <a:xfrm>
            <a:off x="6450959" y="3889094"/>
            <a:ext cx="3561144" cy="2316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/>
              <a:t>아트페어</a:t>
            </a:r>
            <a:r>
              <a:rPr lang="ko-KR" altLang="en-US" sz="1400" dirty="0"/>
              <a:t> 부스 전경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5DB910C3-97BE-409A-A6A8-E572F8D42E74}"/>
              </a:ext>
            </a:extLst>
          </p:cNvPr>
          <p:cNvSpPr/>
          <p:nvPr/>
        </p:nvSpPr>
        <p:spPr>
          <a:xfrm>
            <a:off x="6452888" y="1471915"/>
            <a:ext cx="3561144" cy="2316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/>
              <a:t>아트페어</a:t>
            </a:r>
            <a:r>
              <a:rPr lang="ko-KR" altLang="en-US" sz="1400" dirty="0"/>
              <a:t> 도록</a:t>
            </a:r>
            <a:endParaRPr lang="en-US" altLang="ko-KR" sz="1400" dirty="0"/>
          </a:p>
          <a:p>
            <a:pPr algn="ctr"/>
            <a:r>
              <a:rPr lang="ko-KR" altLang="en-US" sz="1400" dirty="0"/>
              <a:t>스캔 또는 이미지 파일</a:t>
            </a:r>
          </a:p>
        </p:txBody>
      </p:sp>
    </p:spTree>
    <p:extLst>
      <p:ext uri="{BB962C8B-B14F-4D97-AF65-F5344CB8AC3E}">
        <p14:creationId xmlns:p14="http://schemas.microsoft.com/office/powerpoint/2010/main" val="281782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539</Words>
  <Application>Microsoft Office PowerPoint</Application>
  <PresentationFormat>와이드스크린</PresentationFormat>
  <Paragraphs>129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HY헤드라인M</vt:lpstr>
      <vt:lpstr>맑은 고딕</vt:lpstr>
      <vt:lpstr>Arial</vt:lpstr>
      <vt:lpstr>Avenir Next LT Pro Light</vt:lpstr>
      <vt:lpstr>Office 테마</vt:lpstr>
      <vt:lpstr>2022년 상반기 회원가입 심의 </vt:lpstr>
      <vt:lpstr>PowerPoint 프레젠테이션</vt:lpstr>
      <vt:lpstr>1. 갤러리 정보 및 대표자 약력</vt:lpstr>
      <vt:lpstr>PowerPoint 프레젠테이션</vt:lpstr>
      <vt:lpstr>PowerPoint 프레젠테이션</vt:lpstr>
      <vt:lpstr>4. 기획전 실적</vt:lpstr>
      <vt:lpstr>[기획전시 증빙]</vt:lpstr>
      <vt:lpstr>5. 아트페어 참여 실적</vt:lpstr>
      <vt:lpstr>[아트페어 증빙]</vt:lpstr>
      <vt:lpstr>6. 전속 계약 / 프로모션 작가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전시장 전경</dc:title>
  <dc:creator>user</dc:creator>
  <cp:lastModifiedBy>user</cp:lastModifiedBy>
  <cp:revision>181</cp:revision>
  <dcterms:created xsi:type="dcterms:W3CDTF">2021-04-14T01:15:39Z</dcterms:created>
  <dcterms:modified xsi:type="dcterms:W3CDTF">2022-02-28T01:58:14Z</dcterms:modified>
</cp:coreProperties>
</file>